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306" r:id="rId2"/>
    <p:sldId id="262" r:id="rId3"/>
    <p:sldId id="302" r:id="rId4"/>
    <p:sldId id="297" r:id="rId5"/>
    <p:sldId id="305" r:id="rId6"/>
    <p:sldId id="28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19BD3"/>
    <a:srgbClr val="005A7C"/>
    <a:srgbClr val="009ACE"/>
    <a:srgbClr val="E4F2F8"/>
    <a:srgbClr val="D1E7EF"/>
    <a:srgbClr val="BFE0EE"/>
    <a:srgbClr val="C00D1E"/>
    <a:srgbClr val="838383"/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364"/>
    <p:restoredTop sz="84638" autoAdjust="0"/>
  </p:normalViewPr>
  <p:slideViewPr>
    <p:cSldViewPr snapToGrid="0" snapToObjects="1">
      <p:cViewPr varScale="1">
        <p:scale>
          <a:sx n="52" d="100"/>
          <a:sy n="52" d="100"/>
        </p:scale>
        <p:origin x="208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5640" y="1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027AE7-EBBA-3B46-A62D-A1FCCBD82C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A06565-0B3A-F54D-A0F8-00B9C7B200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31DBD-9FD6-6A45-9ABB-BCA8406B2010}" type="datetimeFigureOut">
              <a:rPr lang="en-US" smtClean="0"/>
              <a:t>7/15/23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96465-4202-D948-9244-A3AA3C3692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214B0-EA45-EE40-AB13-4AA29EA130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E7C5F-33A9-AC45-8974-CE26FF22D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88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4AA41-EF54-314A-80EC-C2E05FA693EE}" type="datetimeFigureOut">
              <a:rPr lang="en-US" smtClean="0"/>
              <a:t>7/15/23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34C94-B050-584A-A843-DB9969545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02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6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7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189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596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78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E4EA7E-1DB2-EC43-8BF6-7C9408FCE687}"/>
              </a:ext>
            </a:extLst>
          </p:cNvPr>
          <p:cNvSpPr txBox="1"/>
          <p:nvPr userDrawn="1"/>
        </p:nvSpPr>
        <p:spPr>
          <a:xfrm>
            <a:off x="11245174" y="6310009"/>
            <a:ext cx="583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4000DE4-E59E-D941-A73A-4F15C03D18BA}" type="slidenum">
              <a:rPr lang="en-US" sz="1400" b="0" i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endParaRPr lang="en-US" sz="1400" b="0" i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975DF16-5712-5B4F-83C4-2C7B0C15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09225A-8E8C-C14A-8BB7-A675BDF75A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841770"/>
            <a:ext cx="11360359" cy="434502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>
                <a:solidFill>
                  <a:srgbClr val="838383"/>
                </a:solidFill>
              </a:defRPr>
            </a:lvl2pPr>
            <a:lvl3pPr>
              <a:defRPr sz="1600">
                <a:solidFill>
                  <a:srgbClr val="838383"/>
                </a:solidFill>
              </a:defRPr>
            </a:lvl3pPr>
            <a:lvl4pPr>
              <a:defRPr sz="1400">
                <a:solidFill>
                  <a:srgbClr val="838383"/>
                </a:solidFill>
              </a:defRPr>
            </a:lvl4pPr>
            <a:lvl5pPr>
              <a:defRPr sz="1400">
                <a:solidFill>
                  <a:srgbClr val="83838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2422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24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AA5899-5BCF-B446-A5F3-24E28B55DA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050FBA-E366-5946-9789-3C67C925F7EE}"/>
              </a:ext>
            </a:extLst>
          </p:cNvPr>
          <p:cNvSpPr/>
          <p:nvPr userDrawn="1"/>
        </p:nvSpPr>
        <p:spPr>
          <a:xfrm>
            <a:off x="0" y="0"/>
            <a:ext cx="12192000" cy="324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0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0FE3C5-7A63-C540-8945-10FC0F76A541}"/>
              </a:ext>
            </a:extLst>
          </p:cNvPr>
          <p:cNvSpPr/>
          <p:nvPr userDrawn="1"/>
        </p:nvSpPr>
        <p:spPr>
          <a:xfrm>
            <a:off x="0" y="0"/>
            <a:ext cx="3948913" cy="6858000"/>
          </a:xfrm>
          <a:prstGeom prst="rect">
            <a:avLst/>
          </a:prstGeom>
          <a:solidFill>
            <a:srgbClr val="6CC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8249"/>
          <a:stretch/>
        </p:blipFill>
        <p:spPr>
          <a:xfrm>
            <a:off x="3782201" y="2"/>
            <a:ext cx="840980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14093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29988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CA080-78C5-4619-8034-58D59B56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8025" y="6356350"/>
            <a:ext cx="3155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[FOOTER TEXT GOES HERE]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123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CEBE15-3FF7-4EE7-9079-3E7D59E6C6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t="-5" b="-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BA2213-EC7E-4C07-ABA0-9EB9F8E00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C561-8755-4204-8855-F23ADD78F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616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-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40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89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-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15439"/>
            <a:ext cx="6619875" cy="590931"/>
          </a:xfrm>
        </p:spPr>
        <p:txBody>
          <a:bodyPr wrap="square" lIns="0" anchor="t" anchorCtr="0">
            <a:sp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21841"/>
            <a:ext cx="6619875" cy="397032"/>
          </a:xfrm>
        </p:spPr>
        <p:txBody>
          <a:bodyPr wrap="square" lIns="0">
            <a:sp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CA080-78C5-4619-8034-58D59B56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8025" y="6356350"/>
            <a:ext cx="3155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[FOOTER TEXT GOES HERE]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24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A2E7FE-C0CB-8A49-BB89-B8B0F4AE6B09}"/>
              </a:ext>
            </a:extLst>
          </p:cNvPr>
          <p:cNvSpPr/>
          <p:nvPr userDrawn="1"/>
        </p:nvSpPr>
        <p:spPr>
          <a:xfrm>
            <a:off x="0" y="0"/>
            <a:ext cx="2055377" cy="6846725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37" t="7433" r="37" b="2066"/>
          <a:stretch/>
        </p:blipFill>
        <p:spPr>
          <a:xfrm>
            <a:off x="1905005" y="8092"/>
            <a:ext cx="10286995" cy="6846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14093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29988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5842EC-47B6-134C-A69F-A19DDE80BCBF}"/>
              </a:ext>
            </a:extLst>
          </p:cNvPr>
          <p:cNvSpPr/>
          <p:nvPr userDrawn="1"/>
        </p:nvSpPr>
        <p:spPr>
          <a:xfrm>
            <a:off x="1865888" y="3183"/>
            <a:ext cx="10326112" cy="255761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47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Section Divider-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F31C49-C0D7-204F-8E26-925085D346BF}"/>
              </a:ext>
            </a:extLst>
          </p:cNvPr>
          <p:cNvSpPr/>
          <p:nvPr userDrawn="1"/>
        </p:nvSpPr>
        <p:spPr>
          <a:xfrm>
            <a:off x="0" y="0"/>
            <a:ext cx="2905041" cy="6857998"/>
          </a:xfrm>
          <a:prstGeom prst="rect">
            <a:avLst/>
          </a:prstGeom>
          <a:solidFill>
            <a:srgbClr val="A13F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3" t="7127" r="13759"/>
          <a:stretch/>
        </p:blipFill>
        <p:spPr>
          <a:xfrm>
            <a:off x="2827360" y="0"/>
            <a:ext cx="93646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02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A9F179-20F8-A64C-9AF4-48C4EC39F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AB2A6-A7B6-E342-912C-107D9BB81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727" y="1825625"/>
            <a:ext cx="113603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BE687-0F05-F848-8D8D-351C6D44A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10312"/>
            <a:ext cx="3155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51438D-2267-B84B-B0A9-82777966F6E8}"/>
              </a:ext>
            </a:extLst>
          </p:cNvPr>
          <p:cNvSpPr/>
          <p:nvPr/>
        </p:nvSpPr>
        <p:spPr>
          <a:xfrm>
            <a:off x="0" y="0"/>
            <a:ext cx="12192000" cy="181669"/>
          </a:xfrm>
          <a:prstGeom prst="rect">
            <a:avLst/>
          </a:prstGeom>
          <a:solidFill>
            <a:srgbClr val="005A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3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8" r:id="rId3"/>
    <p:sldLayoutId id="2147483679" r:id="rId4"/>
    <p:sldLayoutId id="2147483680" r:id="rId5"/>
    <p:sldLayoutId id="2147483676" r:id="rId6"/>
    <p:sldLayoutId id="2147483672" r:id="rId7"/>
    <p:sldLayoutId id="2147483673" r:id="rId8"/>
    <p:sldLayoutId id="2147483674" r:id="rId9"/>
    <p:sldLayoutId id="2147483675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15A7C"/>
          </a:solidFill>
          <a:latin typeface="Roboto Slab" pitchFamily="2" charset="0"/>
          <a:ea typeface="Roboto Slab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rgbClr val="343741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55EB1-A893-779F-F598-EF71D712F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C561-8755-4204-8855-F23ADD78FEE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B90303A-DD08-BBAE-FFD5-10D7F30B0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21653"/>
            <a:ext cx="6214110" cy="1328935"/>
          </a:xfrm>
        </p:spPr>
        <p:txBody>
          <a:bodyPr anchor="b">
            <a:normAutofit/>
          </a:bodyPr>
          <a:lstStyle/>
          <a:p>
            <a:r>
              <a:rPr lang="en-US" dirty="0"/>
              <a:t>JNCIS-ENT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A5B15824-F38D-5E2F-7F1D-5455E20F5E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78884"/>
            <a:ext cx="7073900" cy="1655762"/>
          </a:xfrm>
        </p:spPr>
        <p:txBody>
          <a:bodyPr>
            <a:normAutofit/>
          </a:bodyPr>
          <a:lstStyle/>
          <a:p>
            <a:r>
              <a:rPr lang="en-US" sz="2400" b="0" dirty="0"/>
              <a:t>Border Gateway Protocol (BGP)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68576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4C1B5B9-01D7-BB48-8947-D12C18194C11}"/>
              </a:ext>
            </a:extLst>
          </p:cNvPr>
          <p:cNvSpPr/>
          <p:nvPr/>
        </p:nvSpPr>
        <p:spPr>
          <a:xfrm>
            <a:off x="0" y="3448685"/>
            <a:ext cx="12192000" cy="110247"/>
          </a:xfrm>
          <a:prstGeom prst="rect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EC3C17-94E3-EA47-8FF7-22232238AF61}"/>
              </a:ext>
            </a:extLst>
          </p:cNvPr>
          <p:cNvSpPr txBox="1"/>
          <p:nvPr/>
        </p:nvSpPr>
        <p:spPr>
          <a:xfrm>
            <a:off x="2812913" y="3715846"/>
            <a:ext cx="819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BGP state machine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A32C12-4B0D-2F4B-8A35-F4F47BAB4D03}"/>
              </a:ext>
            </a:extLst>
          </p:cNvPr>
          <p:cNvSpPr/>
          <p:nvPr/>
        </p:nvSpPr>
        <p:spPr>
          <a:xfrm>
            <a:off x="0" y="-17090"/>
            <a:ext cx="12192000" cy="616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338D507-3451-954E-A9EC-0EB6DFFE9EB7}"/>
              </a:ext>
            </a:extLst>
          </p:cNvPr>
          <p:cNvSpPr/>
          <p:nvPr/>
        </p:nvSpPr>
        <p:spPr>
          <a:xfrm>
            <a:off x="401262" y="2482270"/>
            <a:ext cx="1985297" cy="1985297"/>
          </a:xfrm>
          <a:prstGeom prst="ellipse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B179AA-C775-B743-89F9-9CEED84C7A53}"/>
              </a:ext>
            </a:extLst>
          </p:cNvPr>
          <p:cNvSpPr/>
          <p:nvPr/>
        </p:nvSpPr>
        <p:spPr>
          <a:xfrm>
            <a:off x="403036" y="2813199"/>
            <a:ext cx="19835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b="1" cap="all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Open Sans Semibold" panose="020B0606030504020204" pitchFamily="34" charset="0"/>
              </a:rPr>
              <a:t>3</a:t>
            </a:r>
            <a:endParaRPr lang="en-US" sz="6000" b="1" cap="all" dirty="0">
              <a:solidFill>
                <a:schemeClr val="bg1"/>
              </a:solidFill>
              <a:latin typeface="Roboto Slab" pitchFamily="2" charset="0"/>
              <a:ea typeface="Roboto Slab" pitchFamily="2" charset="0"/>
              <a:cs typeface="Open Sans Semibold" panose="020B0606030504020204" pitchFamily="34" charset="0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1F96139-5015-294A-8C10-A591543DB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6559" y="2695074"/>
            <a:ext cx="9805441" cy="8638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9ACE"/>
                </a:solidFill>
              </a:rPr>
              <a:t>BGP Neighbor States</a:t>
            </a:r>
          </a:p>
        </p:txBody>
      </p:sp>
    </p:spTree>
    <p:extLst>
      <p:ext uri="{BB962C8B-B14F-4D97-AF65-F5344CB8AC3E}">
        <p14:creationId xmlns:p14="http://schemas.microsoft.com/office/powerpoint/2010/main" val="808595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BGP Connectivity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CF247F-E219-469B-1C4B-A0FDE7E29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218" y="1674951"/>
            <a:ext cx="4571639" cy="3508098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7" y="1458635"/>
            <a:ext cx="6820573" cy="3329265"/>
          </a:xfrm>
        </p:spPr>
        <p:txBody>
          <a:bodyPr>
            <a:normAutofit/>
          </a:bodyPr>
          <a:lstStyle/>
          <a:p>
            <a:r>
              <a:rPr lang="en-US" dirty="0"/>
              <a:t>BGP uses TCP as the transport protocol to establish connectivity</a:t>
            </a:r>
          </a:p>
          <a:p>
            <a:pPr lvl="1"/>
            <a:r>
              <a:rPr lang="en-US" dirty="0"/>
              <a:t>TCP port 179</a:t>
            </a:r>
          </a:p>
          <a:p>
            <a:r>
              <a:rPr lang="en-US" dirty="0"/>
              <a:t>The neighbor address must be manually defined</a:t>
            </a:r>
          </a:p>
          <a:p>
            <a:pPr lvl="1"/>
            <a:r>
              <a:rPr lang="en-US" dirty="0"/>
              <a:t>Dynamic neighbor discovery is not a feature of BGP</a:t>
            </a:r>
          </a:p>
          <a:p>
            <a:r>
              <a:rPr lang="en-US" dirty="0"/>
              <a:t>Since iBGP peers are typically configured between loopback interface addresses, an IGP is required to provide loopback connectivity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62FFC2-75AC-CD7D-0CA3-6FEE4F164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441" y="5287616"/>
            <a:ext cx="517514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65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BGP Neighbor States 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1075374-2D80-7852-5AA5-BA164D4E70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220569"/>
              </p:ext>
            </p:extLst>
          </p:nvPr>
        </p:nvGraphicFramePr>
        <p:xfrm>
          <a:off x="4330700" y="1690689"/>
          <a:ext cx="7595273" cy="4397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3200">
                  <a:extLst>
                    <a:ext uri="{9D8B030D-6E8A-4147-A177-3AD203B41FA5}">
                      <a16:colId xmlns:a16="http://schemas.microsoft.com/office/drawing/2014/main" val="3040683953"/>
                    </a:ext>
                  </a:extLst>
                </a:gridCol>
                <a:gridCol w="6122073">
                  <a:extLst>
                    <a:ext uri="{9D8B030D-6E8A-4147-A177-3AD203B41FA5}">
                      <a16:colId xmlns:a16="http://schemas.microsoft.com/office/drawing/2014/main" val="1552543294"/>
                    </a:ext>
                  </a:extLst>
                </a:gridCol>
              </a:tblGrid>
              <a:tr h="366183"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900010"/>
                  </a:ext>
                </a:extLst>
              </a:tr>
              <a:tr h="640820">
                <a:tc>
                  <a:txBody>
                    <a:bodyPr/>
                    <a:lstStyle/>
                    <a:p>
                      <a:r>
                        <a:rPr lang="en-US" dirty="0"/>
                        <a:t>Idle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Initial state. If lingering, BGP neighbor is configured but no route to neighbor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830600"/>
                  </a:ext>
                </a:extLst>
              </a:tr>
              <a:tr h="640820">
                <a:tc>
                  <a:txBody>
                    <a:bodyPr/>
                    <a:lstStyle/>
                    <a:p>
                      <a:r>
                        <a:rPr lang="en-US" dirty="0"/>
                        <a:t>Connect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BGP is waiting for a TCP session to be initiated from the remote peer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332115"/>
                  </a:ext>
                </a:extLst>
              </a:tr>
              <a:tr h="640820">
                <a:tc>
                  <a:txBody>
                    <a:bodyPr/>
                    <a:lstStyle/>
                    <a:p>
                      <a:r>
                        <a:rPr lang="en-US" dirty="0"/>
                        <a:t>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TCP session is still attempting to be initiated with the neighbor and waiting to complete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591002"/>
                  </a:ext>
                </a:extLst>
              </a:tr>
              <a:tr h="826944">
                <a:tc>
                  <a:txBody>
                    <a:bodyPr/>
                    <a:lstStyle/>
                    <a:p>
                      <a:r>
                        <a:rPr lang="en-US" dirty="0" err="1"/>
                        <a:t>OpenSent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TCP session has been established and a BGP OPEN message is sent to the peer. BGP waits for a responding OPEN message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775408"/>
                  </a:ext>
                </a:extLst>
              </a:tr>
              <a:tr h="640820">
                <a:tc>
                  <a:txBody>
                    <a:bodyPr/>
                    <a:lstStyle/>
                    <a:p>
                      <a:r>
                        <a:rPr lang="en-US" dirty="0" err="1"/>
                        <a:t>OpenConfirm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Once OPEN messages have been exchanged, BGP waits for a KEEPALIVE or NOTIFICATION message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678372"/>
                  </a:ext>
                </a:extLst>
              </a:tr>
              <a:tr h="640820">
                <a:tc>
                  <a:txBody>
                    <a:bodyPr/>
                    <a:lstStyle/>
                    <a:p>
                      <a:r>
                        <a:rPr lang="en-US" dirty="0"/>
                        <a:t>Established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Peering is fully established. UPDATE, NOTIFICATION and KEEPALIVE messages may be exchanged when established.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96155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4904E42-A35C-8CDC-8794-9F417461B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4" y="1759568"/>
            <a:ext cx="4210489" cy="377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95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BGP Neighbor Establishment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702B11-2C93-15A7-F8DC-79329F9CF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193" y="1835306"/>
            <a:ext cx="9588625" cy="475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05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BGP Neighbor Teardown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458636"/>
            <a:ext cx="10909973" cy="2491064"/>
          </a:xfrm>
        </p:spPr>
        <p:txBody>
          <a:bodyPr>
            <a:normAutofit/>
          </a:bodyPr>
          <a:lstStyle/>
          <a:p>
            <a:r>
              <a:rPr lang="en-US" dirty="0"/>
              <a:t>Established neighbors may return to Idle state under several circumstances</a:t>
            </a:r>
          </a:p>
          <a:p>
            <a:pPr lvl="1"/>
            <a:r>
              <a:rPr lang="en-US" dirty="0"/>
              <a:t>If a NOTIFICATION message is received</a:t>
            </a:r>
          </a:p>
          <a:p>
            <a:pPr lvl="1"/>
            <a:r>
              <a:rPr lang="en-US" dirty="0"/>
              <a:t>If the KEEPALIVE timer expires</a:t>
            </a:r>
          </a:p>
          <a:p>
            <a:pPr lvl="1"/>
            <a:r>
              <a:rPr lang="en-US" dirty="0"/>
              <a:t>If an error is detected in an OPEN message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030132"/>
      </p:ext>
    </p:extLst>
  </p:cSld>
  <p:clrMapOvr>
    <a:masterClrMapping/>
  </p:clrMapOvr>
</p:sld>
</file>

<file path=ppt/theme/theme1.xml><?xml version="1.0" encoding="utf-8"?>
<a:theme xmlns:a="http://schemas.openxmlformats.org/drawingml/2006/main" name="InfoSec Institute">
  <a:themeElements>
    <a:clrScheme name="InfoSec Institute 1">
      <a:dk1>
        <a:srgbClr val="333641"/>
      </a:dk1>
      <a:lt1>
        <a:srgbClr val="FFFFFF"/>
      </a:lt1>
      <a:dk2>
        <a:srgbClr val="858891"/>
      </a:dk2>
      <a:lt2>
        <a:srgbClr val="F0F2F1"/>
      </a:lt2>
      <a:accent1>
        <a:srgbClr val="00A4B8"/>
      </a:accent1>
      <a:accent2>
        <a:srgbClr val="58B846"/>
      </a:accent2>
      <a:accent3>
        <a:srgbClr val="FFD500"/>
      </a:accent3>
      <a:accent4>
        <a:srgbClr val="F58025"/>
      </a:accent4>
      <a:accent5>
        <a:srgbClr val="00A780"/>
      </a:accent5>
      <a:accent6>
        <a:srgbClr val="A2228E"/>
      </a:accent6>
      <a:hlink>
        <a:srgbClr val="005A7C"/>
      </a:hlink>
      <a:folHlink>
        <a:srgbClr val="00A4B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Sec Institute" id="{D0BA2A61-823F-DB45-9D22-8E45F7A1409F}" vid="{1161D25B-A639-B744-B661-5060476BF3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16975</TotalTime>
  <Words>217</Words>
  <Application>Microsoft Macintosh PowerPoint</Application>
  <PresentationFormat>Widescreen</PresentationFormat>
  <Paragraphs>39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Open Sans</vt:lpstr>
      <vt:lpstr>Open Sans Semibold</vt:lpstr>
      <vt:lpstr>Roboto Slab</vt:lpstr>
      <vt:lpstr>InfoSec Institute</vt:lpstr>
      <vt:lpstr>JNCIS-ENT</vt:lpstr>
      <vt:lpstr>BGP Neighbor States</vt:lpstr>
      <vt:lpstr>BGP Connectivity</vt:lpstr>
      <vt:lpstr>BGP Neighbor States </vt:lpstr>
      <vt:lpstr>BGP Neighbor Establishment</vt:lpstr>
      <vt:lpstr>BGP Neighbor Teardown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Waller</dc:creator>
  <cp:lastModifiedBy>Ben Jacobson</cp:lastModifiedBy>
  <cp:revision>119</cp:revision>
  <dcterms:created xsi:type="dcterms:W3CDTF">2019-02-27T16:42:59Z</dcterms:created>
  <dcterms:modified xsi:type="dcterms:W3CDTF">2023-07-16T00:01:44Z</dcterms:modified>
</cp:coreProperties>
</file>